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9" r:id="rId9"/>
    <p:sldId id="268" r:id="rId10"/>
    <p:sldId id="27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26B57-53FB-4898-819A-BB5EE00C001C}" type="datetimeFigureOut">
              <a:rPr lang="zh-CN" altLang="en-US" smtClean="0"/>
              <a:t>2016-3-14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79646-41A0-4517-BB0A-B1A78F150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482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7664" y="1700808"/>
            <a:ext cx="6910536" cy="1894362"/>
          </a:xfrm>
        </p:spPr>
        <p:txBody>
          <a:bodyPr>
            <a:normAutofit/>
          </a:bodyPr>
          <a:lstStyle/>
          <a:p>
            <a:pPr algn="ctr"/>
            <a:r>
              <a:rPr lang="en-US" altLang="zh-CN" sz="5400" dirty="0" smtClean="0"/>
              <a:t>2013</a:t>
            </a:r>
            <a:r>
              <a:rPr lang="zh-CN" altLang="en-US" sz="5400" dirty="0" smtClean="0"/>
              <a:t>级公费师范生</a:t>
            </a:r>
            <a:r>
              <a:rPr lang="en-US" altLang="zh-CN" sz="5400" dirty="0" smtClean="0"/>
              <a:t/>
            </a:r>
            <a:br>
              <a:rPr lang="en-US" altLang="zh-CN" sz="5400" dirty="0" smtClean="0"/>
            </a:br>
            <a:r>
              <a:rPr lang="zh-CN" altLang="en-US" sz="5400" dirty="0" smtClean="0"/>
              <a:t>基础实习动员会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1760" y="4005064"/>
            <a:ext cx="6172200" cy="1371600"/>
          </a:xfrm>
        </p:spPr>
        <p:txBody>
          <a:bodyPr/>
          <a:lstStyle/>
          <a:p>
            <a:pPr algn="ctr"/>
            <a:r>
              <a:rPr lang="zh-CN" altLang="en-US" dirty="0" smtClean="0"/>
              <a:t>外语学院英语系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2016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14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交通补助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同学们先垫付费用，回来统一报销</a:t>
            </a:r>
            <a:endParaRPr lang="en-US" altLang="zh-CN" dirty="0" smtClean="0"/>
          </a:p>
          <a:p>
            <a:r>
              <a:rPr lang="zh-CN" altLang="en-US" dirty="0" smtClean="0"/>
              <a:t>学院会出台相关规定，考虑实习学校的远近，在报销额度上予以区分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7055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基础实习时间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ts val="384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17-18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日</a:t>
            </a:r>
          </a:p>
          <a:p>
            <a:pPr>
              <a:lnSpc>
                <a:spcPts val="384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11-12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日</a:t>
            </a:r>
          </a:p>
          <a:p>
            <a:pPr>
              <a:lnSpc>
                <a:spcPts val="384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10-11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日</a:t>
            </a:r>
          </a:p>
          <a:p>
            <a:pPr>
              <a:lnSpc>
                <a:spcPts val="384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月（总结反思时间待定，可能提前）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基础实习要求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72452" cy="4873752"/>
          </a:xfrm>
        </p:spPr>
        <p:txBody>
          <a:bodyPr>
            <a:normAutofit fontScale="70000" lnSpcReduction="20000"/>
          </a:bodyPr>
          <a:lstStyle/>
          <a:p>
            <a:pPr lvl="0">
              <a:lnSpc>
                <a:spcPts val="3800"/>
              </a:lnSpc>
            </a:pPr>
            <a:r>
              <a:rPr lang="zh-CN" altLang="en-US" sz="2800" b="1" dirty="0" smtClean="0">
                <a:latin typeface="+mn-ea"/>
              </a:rPr>
              <a:t>严格遵守基础实习基地学校的作息时间。</a:t>
            </a:r>
            <a:endParaRPr lang="en-US" altLang="zh-CN" sz="2800" b="1" dirty="0" smtClean="0">
              <a:latin typeface="+mn-ea"/>
            </a:endParaRPr>
          </a:p>
          <a:p>
            <a:pPr lvl="1">
              <a:lnSpc>
                <a:spcPts val="3800"/>
              </a:lnSpc>
            </a:pPr>
            <a:r>
              <a:rPr lang="zh-CN" altLang="en-US" sz="2500" b="1" dirty="0" smtClean="0">
                <a:latin typeface="+mn-ea"/>
              </a:rPr>
              <a:t>外院带队老师随时抽查</a:t>
            </a:r>
            <a:endParaRPr lang="en-US" altLang="zh-CN" sz="2500" b="1" dirty="0" smtClean="0">
              <a:latin typeface="+mn-ea"/>
            </a:endParaRPr>
          </a:p>
          <a:p>
            <a:pPr lvl="1">
              <a:lnSpc>
                <a:spcPts val="3800"/>
              </a:lnSpc>
            </a:pPr>
            <a:r>
              <a:rPr lang="zh-CN" altLang="en-US" sz="2500" b="1" dirty="0" smtClean="0">
                <a:latin typeface="+mn-ea"/>
              </a:rPr>
              <a:t>如果遇到一次抽查不在实习点，而且又没有任何请假，该生的基础实习成绩即为</a:t>
            </a:r>
            <a:r>
              <a:rPr lang="zh-CN" altLang="en-US" sz="2500" b="1" u="sng" dirty="0" smtClean="0">
                <a:solidFill>
                  <a:srgbClr val="FF0000"/>
                </a:solidFill>
                <a:latin typeface="+mn-ea"/>
              </a:rPr>
              <a:t>不及格</a:t>
            </a:r>
            <a:r>
              <a:rPr lang="zh-CN" altLang="en-US" sz="2500" b="1" dirty="0" smtClean="0">
                <a:latin typeface="+mn-ea"/>
              </a:rPr>
              <a:t>，</a:t>
            </a:r>
            <a:r>
              <a:rPr lang="zh-CN" altLang="en-US" sz="2500" b="1" u="sng" dirty="0" smtClean="0">
                <a:solidFill>
                  <a:srgbClr val="FF0000"/>
                </a:solidFill>
                <a:latin typeface="+mn-ea"/>
              </a:rPr>
              <a:t>不能参加</a:t>
            </a:r>
            <a:r>
              <a:rPr lang="en-US" sz="2500" b="1" u="sng" dirty="0" smtClean="0">
                <a:solidFill>
                  <a:srgbClr val="FF0000"/>
                </a:solidFill>
                <a:latin typeface="+mn-ea"/>
              </a:rPr>
              <a:t>9</a:t>
            </a:r>
            <a:r>
              <a:rPr lang="zh-CN" altLang="en-US" sz="2500" b="1" u="sng" dirty="0" smtClean="0">
                <a:solidFill>
                  <a:srgbClr val="FF0000"/>
                </a:solidFill>
                <a:latin typeface="+mn-ea"/>
              </a:rPr>
              <a:t>月的集中实习，直接影响该生毕业。</a:t>
            </a:r>
          </a:p>
          <a:p>
            <a:pPr lvl="0">
              <a:lnSpc>
                <a:spcPts val="3800"/>
              </a:lnSpc>
            </a:pPr>
            <a:r>
              <a:rPr lang="zh-CN" altLang="en-US" sz="2800" b="1" dirty="0" smtClean="0">
                <a:latin typeface="+mn-ea"/>
              </a:rPr>
              <a:t>进入实习点后，除午休时间到校外就餐以外，其余时间不允许走出实习点；</a:t>
            </a:r>
          </a:p>
          <a:p>
            <a:pPr lvl="0">
              <a:lnSpc>
                <a:spcPts val="3800"/>
              </a:lnSpc>
            </a:pPr>
            <a:r>
              <a:rPr lang="zh-CN" altLang="en-US" sz="2800" b="1" dirty="0" smtClean="0">
                <a:latin typeface="+mn-ea"/>
              </a:rPr>
              <a:t>严格遵守基础实习基地学校的各项规章制度，注意仪容仪表，着装整洁、行为举止大方得体；</a:t>
            </a:r>
          </a:p>
          <a:p>
            <a:pPr lvl="0">
              <a:lnSpc>
                <a:spcPts val="3800"/>
              </a:lnSpc>
            </a:pPr>
            <a:r>
              <a:rPr lang="zh-CN" altLang="en-US" sz="2800" b="1" dirty="0" smtClean="0">
                <a:latin typeface="+mn-ea"/>
              </a:rPr>
              <a:t>服从带队教师和基础实习基地学校指导老师的安排。</a:t>
            </a:r>
          </a:p>
          <a:p>
            <a:pPr>
              <a:lnSpc>
                <a:spcPts val="3500"/>
              </a:lnSpc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基础实习任务（</a:t>
            </a:r>
            <a:r>
              <a:rPr lang="en-US" altLang="zh-CN" sz="4800" b="1" dirty="0" smtClean="0"/>
              <a:t>1</a:t>
            </a:r>
            <a:r>
              <a:rPr lang="zh-CN" altLang="en-US" sz="4800" b="1" dirty="0" smtClean="0"/>
              <a:t>）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ts val="3800"/>
              </a:lnSpc>
            </a:pPr>
            <a:r>
              <a:rPr lang="zh-CN" altLang="en-US" sz="2800" b="1" dirty="0" smtClean="0"/>
              <a:t>全程填写基础实习手册（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手写</a:t>
            </a:r>
            <a:r>
              <a:rPr lang="en-US" altLang="zh-CN" sz="2800" b="1" dirty="0" smtClean="0"/>
              <a:t>)</a:t>
            </a:r>
          </a:p>
          <a:p>
            <a:pPr lvl="1">
              <a:lnSpc>
                <a:spcPts val="3800"/>
              </a:lnSpc>
            </a:pPr>
            <a:r>
              <a:rPr lang="zh-CN" altLang="en-US" sz="2500" b="1" dirty="0" smtClean="0"/>
              <a:t>总结和毕业论文选题部分可以打印后附在相应位置）</a:t>
            </a:r>
            <a:endParaRPr lang="en-US" altLang="zh-CN" sz="2500" b="1" dirty="0" smtClean="0"/>
          </a:p>
          <a:p>
            <a:pPr>
              <a:lnSpc>
                <a:spcPts val="3800"/>
              </a:lnSpc>
            </a:pPr>
            <a:r>
              <a:rPr lang="zh-CN" altLang="en-US" sz="2800" b="1" dirty="0" smtClean="0"/>
              <a:t>每月都有相应任务</a:t>
            </a:r>
          </a:p>
          <a:p>
            <a:endParaRPr lang="zh-CN" altLang="en-US" dirty="0"/>
          </a:p>
        </p:txBody>
      </p:sp>
      <p:graphicFrame>
        <p:nvGraphicFramePr>
          <p:cNvPr id="4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3987369"/>
              </p:ext>
            </p:extLst>
          </p:nvPr>
        </p:nvGraphicFramePr>
        <p:xfrm>
          <a:off x="466899" y="3896029"/>
          <a:ext cx="8115328" cy="2571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5326"/>
                <a:gridCol w="2035859"/>
                <a:gridCol w="2413813"/>
                <a:gridCol w="2500330"/>
              </a:tblGrid>
              <a:tr h="6857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时间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要求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填写位置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提交要求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</a:tr>
              <a:tr h="9429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zh-CN" alt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月</a:t>
                      </a:r>
                      <a:endParaRPr lang="zh-CN" altLang="en-US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个人见习计划</a:t>
                      </a:r>
                      <a:r>
                        <a:rPr lang="en-US" altLang="zh-CN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zh-CN" alt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方案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实习手册（</a:t>
                      </a:r>
                      <a:r>
                        <a:rPr kumimoji="0" lang="zh-CN" altLang="en-US" sz="24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手写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日统一提交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42977"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听评课记录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实习手册（</a:t>
                      </a:r>
                      <a:r>
                        <a:rPr kumimoji="0" lang="zh-CN" altLang="en-US" sz="24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手写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日统一提交</a:t>
                      </a:r>
                      <a:endParaRPr lang="zh-CN" altLang="en-US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4400" b="1" dirty="0" smtClean="0"/>
              <a:t>基础实习任务（</a:t>
            </a:r>
            <a:r>
              <a:rPr lang="en-US" altLang="zh-CN" sz="4400" b="1" dirty="0" smtClean="0"/>
              <a:t>2</a:t>
            </a:r>
            <a:r>
              <a:rPr lang="zh-CN" altLang="en-US" sz="4400" b="1" dirty="0" smtClean="0"/>
              <a:t>）</a:t>
            </a:r>
            <a:endParaRPr lang="zh-CN" altLang="en-US" sz="4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</p:nvPr>
        </p:nvGraphicFramePr>
        <p:xfrm>
          <a:off x="285719" y="1114460"/>
          <a:ext cx="8572561" cy="53387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667"/>
                <a:gridCol w="2274920"/>
                <a:gridCol w="1857388"/>
                <a:gridCol w="3357586"/>
              </a:tblGrid>
              <a:tr h="6143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时间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要求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填写位置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提交要求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zh-CN" alt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听评课记录</a:t>
                      </a:r>
                      <a:endParaRPr lang="zh-CN" altLang="en-US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实习手册（</a:t>
                      </a:r>
                      <a:r>
                        <a:rPr kumimoji="0" lang="zh-CN" altLang="en-US" sz="2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手写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endParaRPr lang="zh-CN" altLang="en-US" sz="2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日统一提交</a:t>
                      </a:r>
                      <a:endParaRPr lang="zh-CN" altLang="en-US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备课材料包（教案、对应的多媒体课件、板书设计）</a:t>
                      </a:r>
                      <a:endParaRPr lang="zh-CN" altLang="en-US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实习手册（</a:t>
                      </a:r>
                      <a:r>
                        <a:rPr kumimoji="0" lang="zh-CN" altLang="en-US" sz="2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手写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endParaRPr lang="zh-CN" altLang="en-US" sz="2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日前，以实习学校为单位，将备课材料包电子版交给实习点组长，组长拷贝给年级长，年级长拷贝给刘宏刚老师</a:t>
                      </a:r>
                      <a:endParaRPr lang="zh-CN" altLang="en-US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提交作业与试题分析</a:t>
                      </a:r>
                      <a:endParaRPr lang="zh-CN" altLang="en-US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实习手册（</a:t>
                      </a:r>
                      <a:r>
                        <a:rPr kumimoji="0" lang="zh-CN" altLang="en-US" sz="2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手写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endParaRPr lang="zh-CN" altLang="en-US" sz="2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日统一提交</a:t>
                      </a:r>
                      <a:endParaRPr lang="zh-CN" altLang="en-US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班主任实践日志（</a:t>
                      </a:r>
                      <a:r>
                        <a:rPr kumimoji="0" lang="zh-CN" altLang="en-US" sz="2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选填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</a:p>
                    <a:p>
                      <a:pPr algn="l"/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教研活动记录（</a:t>
                      </a:r>
                      <a:r>
                        <a:rPr kumimoji="0" lang="zh-CN" altLang="en-US" sz="2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选填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endParaRPr lang="zh-CN" altLang="en-US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实习手册（</a:t>
                      </a:r>
                      <a:r>
                        <a:rPr kumimoji="0" lang="zh-CN" altLang="en-US" sz="2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手写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endParaRPr lang="zh-CN" altLang="en-US" sz="2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日统一提交</a:t>
                      </a:r>
                      <a:endParaRPr lang="zh-CN" altLang="en-US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4400" b="1" dirty="0" smtClean="0"/>
              <a:t>基础实习任务（</a:t>
            </a:r>
            <a:r>
              <a:rPr lang="en-US" altLang="zh-CN" sz="4400" b="1" dirty="0" smtClean="0"/>
              <a:t>3</a:t>
            </a:r>
            <a:r>
              <a:rPr lang="zh-CN" altLang="en-US" sz="4400" b="1" dirty="0" smtClean="0"/>
              <a:t>）</a:t>
            </a:r>
            <a:endParaRPr lang="zh-CN" altLang="en-US" sz="4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379302543"/>
              </p:ext>
            </p:extLst>
          </p:nvPr>
        </p:nvGraphicFramePr>
        <p:xfrm>
          <a:off x="285720" y="932534"/>
          <a:ext cx="8501122" cy="580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7229"/>
                <a:gridCol w="2325092"/>
                <a:gridCol w="1716197"/>
                <a:gridCol w="34426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时间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要求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填写位置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提交要求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zh-CN" alt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月</a:t>
                      </a:r>
                      <a:endParaRPr lang="zh-CN" altLang="en-US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填写听评课记录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实习手册（</a:t>
                      </a:r>
                      <a:r>
                        <a:rPr kumimoji="0" lang="zh-CN" altLang="en-US" sz="21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手写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endParaRPr lang="zh-CN" altLang="en-US" sz="21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日统一提交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提交微项目选题报告（即毕业论文意向报告），</a:t>
                      </a:r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1000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字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日后打印定稿，附在相应位置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日前提交电子版给各自的外院带队老师，</a:t>
                      </a:r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日前老师返回给学生修改意见，学生修改后打印提交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完成课题材料包（详案、多媒体课件修改版、板书设计）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日前，以实习学校为单位，将材料包电子版交给实习点组长，组长拷贝给年级长，年级长拷贝给刘宏刚老师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班主任实践日志（选填）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日统一提交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教研活动记录（选填）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日统一提交</a:t>
                      </a:r>
                      <a:endParaRPr lang="zh-CN" altLang="en-US" sz="2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/>
              <a:t>基础实习任务（</a:t>
            </a:r>
            <a:r>
              <a:rPr lang="en-US" altLang="zh-CN" sz="4400" b="1" dirty="0" smtClean="0"/>
              <a:t>4</a:t>
            </a:r>
            <a:r>
              <a:rPr lang="zh-CN" altLang="en-US" sz="4400" b="1" dirty="0" smtClean="0"/>
              <a:t>）</a:t>
            </a:r>
            <a:endParaRPr lang="zh-CN" altLang="en-US" sz="4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186768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842"/>
                <a:gridCol w="2357454"/>
                <a:gridCol w="1857388"/>
                <a:gridCol w="27860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时间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要求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填写位置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dirty="0" smtClean="0">
                          <a:solidFill>
                            <a:schemeClr val="tx1"/>
                          </a:solidFill>
                          <a:latin typeface="华文隶书" pitchFamily="2" charset="-122"/>
                          <a:ea typeface="华文隶书" pitchFamily="2" charset="-122"/>
                        </a:rPr>
                        <a:t>提交要求</a:t>
                      </a:r>
                      <a:endParaRPr lang="zh-CN" altLang="en-US" sz="3000" dirty="0">
                        <a:solidFill>
                          <a:schemeClr val="tx1"/>
                        </a:solidFill>
                        <a:latin typeface="华文隶书" pitchFamily="2" charset="-122"/>
                        <a:ea typeface="华文隶书" pitchFamily="2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zh-CN" alt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月</a:t>
                      </a:r>
                      <a:endParaRPr lang="zh-CN" altLang="en-US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基础实习总结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2000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字，打印后附在相应位置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日统一提交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填写基础实习评定表（中学老师、大学带队老师）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提醒自己中学指导教师填写，</a:t>
                      </a: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日提交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基础实习手册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提醒自己中学指导教师填写，</a:t>
                      </a: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日提交</a:t>
                      </a:r>
                      <a:endParaRPr lang="zh-CN" alt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几</a:t>
            </a:r>
            <a:r>
              <a:rPr lang="zh-CN" altLang="en-US" dirty="0" smtClean="0"/>
              <a:t>个重要的时间点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7467600" cy="5709248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15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endParaRPr lang="en-US" altLang="zh-CN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备课材料包电子版交给实习点</a:t>
            </a:r>
            <a:r>
              <a:rPr lang="zh-CN" altLang="en-US" b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组长</a:t>
            </a:r>
            <a:endParaRPr lang="en-US" altLang="zh-CN" b="1" dirty="0" smtClean="0">
              <a:solidFill>
                <a:schemeClr val="dk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b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组长拷贝给刘宏刚老师</a:t>
            </a:r>
            <a:endParaRPr lang="en-US" altLang="zh-CN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5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15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endParaRPr lang="en-US" altLang="zh-CN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微项目：电子版发给实习点组长</a:t>
            </a:r>
            <a:r>
              <a:rPr lang="en-US" altLang="zh-CN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——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发给各学校负责老师</a:t>
            </a:r>
            <a:endParaRPr lang="en-US" altLang="zh-CN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b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</a:t>
            </a:r>
            <a:r>
              <a:rPr lang="zh-CN" altLang="en-US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课题材料包</a:t>
            </a:r>
            <a:endParaRPr lang="en-US" altLang="zh-CN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r>
              <a:rPr lang="en-US" altLang="zh-CN" b="1" dirty="0">
                <a:solidFill>
                  <a:schemeClr val="dk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5</a:t>
            </a:r>
            <a:r>
              <a:rPr lang="zh-CN" altLang="en-US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</a:t>
            </a:r>
            <a:r>
              <a:rPr lang="zh-CN" altLang="en-US" b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endParaRPr lang="en-US" altLang="zh-CN" b="1" dirty="0" smtClean="0">
              <a:solidFill>
                <a:schemeClr val="dk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提交微项目修改后的定稿电子版</a:t>
            </a:r>
            <a:r>
              <a:rPr lang="en-US" altLang="zh-CN" dirty="0" smtClean="0">
                <a:solidFill>
                  <a:schemeClr val="dk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——</a:t>
            </a:r>
            <a:r>
              <a:rPr lang="zh-CN" altLang="en-US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组长</a:t>
            </a:r>
            <a:r>
              <a:rPr lang="en-US" altLang="zh-CN" dirty="0" smtClean="0">
                <a:solidFill>
                  <a:schemeClr val="dk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——</a:t>
            </a:r>
            <a:r>
              <a:rPr lang="zh-CN" altLang="en-US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刘宏刚老师</a:t>
            </a:r>
            <a:endParaRPr lang="en-US" altLang="zh-CN" dirty="0" smtClean="0">
              <a:solidFill>
                <a:schemeClr val="dk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微项目打印版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附在相应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endParaRPr lang="en-US" altLang="zh-CN" dirty="0" smtClean="0">
              <a:solidFill>
                <a:schemeClr val="dk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6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5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endParaRPr lang="en-US" altLang="zh-CN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提交实习手册</a:t>
            </a:r>
            <a:endParaRPr lang="en-US" altLang="zh-CN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6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10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日前</a:t>
            </a:r>
            <a:endParaRPr lang="en-US" altLang="zh-CN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完成实习评分、反思等工作</a:t>
            </a:r>
            <a:endParaRPr lang="en-US" altLang="zh-CN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030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各校学生组长任务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lnSpc>
                <a:spcPts val="3800"/>
              </a:lnSpc>
            </a:pPr>
            <a:r>
              <a:rPr lang="zh-CN" altLang="en-US" sz="2800" b="1" dirty="0" smtClean="0"/>
              <a:t>反馈中学指导教师的意见给带队教师</a:t>
            </a:r>
          </a:p>
          <a:p>
            <a:pPr lvl="0">
              <a:lnSpc>
                <a:spcPts val="3800"/>
              </a:lnSpc>
            </a:pPr>
            <a:r>
              <a:rPr lang="zh-CN" altLang="en-US" sz="2800" b="1" dirty="0" smtClean="0"/>
              <a:t>填写集体辅导信息反馈表（如果有辅导）</a:t>
            </a:r>
          </a:p>
          <a:p>
            <a:pPr>
              <a:lnSpc>
                <a:spcPts val="3800"/>
              </a:lnSpc>
            </a:pPr>
            <a:r>
              <a:rPr lang="zh-CN" altLang="en-US" sz="2800" b="1" dirty="0" smtClean="0"/>
              <a:t>收集学校需要提交的材料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641</TotalTime>
  <Words>717</Words>
  <Application>Microsoft Office PowerPoint</Application>
  <PresentationFormat>全屏显示(4:3)</PresentationFormat>
  <Paragraphs>101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凸显</vt:lpstr>
      <vt:lpstr>2013级公费师范生 基础实习动员会</vt:lpstr>
      <vt:lpstr>基础实习时间</vt:lpstr>
      <vt:lpstr>基础实习要求</vt:lpstr>
      <vt:lpstr>基础实习任务（1）</vt:lpstr>
      <vt:lpstr>基础实习任务（2）</vt:lpstr>
      <vt:lpstr>基础实习任务（3）</vt:lpstr>
      <vt:lpstr>基础实习任务（4）</vt:lpstr>
      <vt:lpstr>几个重要的时间点</vt:lpstr>
      <vt:lpstr>各校学生组长任务</vt:lpstr>
      <vt:lpstr>交通补助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2016学生实习要求</dc:title>
  <cp:lastModifiedBy>微软用户</cp:lastModifiedBy>
  <cp:revision>40</cp:revision>
  <dcterms:modified xsi:type="dcterms:W3CDTF">2016-03-14T08:44:40Z</dcterms:modified>
</cp:coreProperties>
</file>